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314" r:id="rId18"/>
    <p:sldId id="264" r:id="rId19"/>
    <p:sldId id="270" r:id="rId20"/>
    <p:sldId id="317" r:id="rId21"/>
    <p:sldId id="289" r:id="rId22"/>
    <p:sldId id="268" r:id="rId23"/>
    <p:sldId id="269" r:id="rId24"/>
    <p:sldId id="285" r:id="rId25"/>
    <p:sldId id="315" r:id="rId26"/>
    <p:sldId id="266" r:id="rId27"/>
    <p:sldId id="271" r:id="rId28"/>
    <p:sldId id="318" r:id="rId29"/>
    <p:sldId id="306" r:id="rId30"/>
    <p:sldId id="303" r:id="rId31"/>
    <p:sldId id="301" r:id="rId32"/>
    <p:sldId id="304" r:id="rId33"/>
    <p:sldId id="311" r:id="rId34"/>
    <p:sldId id="300" r:id="rId35"/>
    <p:sldId id="320" r:id="rId36"/>
    <p:sldId id="308" r:id="rId37"/>
    <p:sldId id="273" r:id="rId38"/>
    <p:sldId id="275" r:id="rId39"/>
    <p:sldId id="274" r:id="rId40"/>
    <p:sldId id="277" r:id="rId41"/>
    <p:sldId id="276" r:id="rId42"/>
    <p:sldId id="322" r:id="rId43"/>
    <p:sldId id="309" r:id="rId44"/>
    <p:sldId id="281" r:id="rId45"/>
    <p:sldId id="280" r:id="rId46"/>
    <p:sldId id="278" r:id="rId47"/>
    <p:sldId id="312" r:id="rId48"/>
    <p:sldId id="279" r:id="rId49"/>
    <p:sldId id="323" r:id="rId50"/>
    <p:sldId id="310" r:id="rId51"/>
    <p:sldId id="298" r:id="rId52"/>
    <p:sldId id="296" r:id="rId53"/>
    <p:sldId id="294" r:id="rId54"/>
    <p:sldId id="313" r:id="rId55"/>
    <p:sldId id="295" r:id="rId56"/>
    <p:sldId id="324" r:id="rId57"/>
    <p:sldId id="332" r:id="rId58"/>
    <p:sldId id="331" r:id="rId59"/>
    <p:sldId id="330" r:id="rId60"/>
    <p:sldId id="329" r:id="rId61"/>
    <p:sldId id="328" r:id="rId62"/>
    <p:sldId id="327" r:id="rId63"/>
    <p:sldId id="326" r:id="rId64"/>
    <p:sldId id="339" r:id="rId65"/>
    <p:sldId id="338" r:id="rId66"/>
    <p:sldId id="337" r:id="rId67"/>
    <p:sldId id="336" r:id="rId68"/>
    <p:sldId id="335" r:id="rId69"/>
    <p:sldId id="334" r:id="rId70"/>
    <p:sldId id="33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8FEA1-0121-DE29-04BE-5DA99D369831}" v="91" dt="2022-04-11T04:02:47.066"/>
    <p1510:client id="{322465C6-791F-1FB9-D47F-D8462E01E677}" v="1639" dt="2022-04-08T21:53:14.044"/>
    <p1510:client id="{360C524B-B00A-4660-BDFF-70025FDCAA2A}" v="1476" dt="2022-04-06T04:19:32.018"/>
    <p1510:client id="{43D1EF45-C753-CF11-F0A3-2BC633EDC1CD}" v="925" dt="2022-04-08T02:51:33.055"/>
    <p1510:client id="{A8A59959-4E9C-4F1C-B62A-41A74EFF7145}" v="1554" dt="2022-04-10T23:25:07.253"/>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Routing Studio Examples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lstStyle/>
          <a:p>
            <a:r>
              <a:rPr lang="en-US">
                <a:cs typeface="Calibri Light"/>
              </a:rPr>
              <a:t>Note: submit workspace if upgrading to Kent</a:t>
            </a:r>
            <a:br>
              <a:rPr lang="en-US">
                <a:cs typeface="Calibri Light"/>
              </a:rPr>
            </a:br>
            <a:r>
              <a:rPr lang="en-US" sz="2000">
                <a:cs typeface="Calibri Light"/>
              </a:rPr>
              <a:t>this adds the new Studio</a:t>
            </a:r>
            <a:endParaRPr lang="en-US" sz="200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32822" y="216883"/>
            <a:ext cx="10972184" cy="68187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a:t>
            </a:r>
            <a:r>
              <a:rPr lang="en-US" dirty="0" err="1">
                <a:cs typeface="Calibri"/>
              </a:rPr>
              <a:t>problen</a:t>
            </a:r>
            <a:r>
              <a:rPr lang="en-US" dirty="0">
                <a:cs typeface="Calibri"/>
              </a:rPr>
              <a:t>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
        <p:nvSpPr>
          <p:cNvPr id="4" name="Content Placeholder 2">
            <a:extLst>
              <a:ext uri="{FF2B5EF4-FFF2-40B4-BE49-F238E27FC236}">
                <a16:creationId xmlns:a16="http://schemas.microsoft.com/office/drawing/2014/main" id="{AC76364D-4C55-B312-6FBE-659C755BD9E3}"/>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Routing Between 2 Data Centers</a:t>
            </a:r>
            <a:br>
              <a:rPr lang="en-US" dirty="0">
                <a:cs typeface="Calibri Light"/>
              </a:rPr>
            </a:br>
            <a:r>
              <a:rPr lang="en-US" dirty="0">
                <a:cs typeface="Calibri Light"/>
              </a:rPr>
              <a:t> </a:t>
            </a:r>
            <a:r>
              <a:rPr lang="en-US" sz="2000" dirty="0">
                <a:cs typeface="Calibri Light"/>
              </a:rPr>
              <a:t>L2 EVPN and L3 Edge on Enterprise Routers</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br>
              <a:rPr lang="en-US" dirty="0">
                <a:cs typeface="Calibri Light"/>
              </a:rPr>
            </a:br>
            <a:r>
              <a:rPr lang="en-US" dirty="0">
                <a:cs typeface="Calibri Light"/>
              </a:rPr>
              <a:t>Routing Between 2 DCs, L2EVPN in each DC</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2485693" y="1825625"/>
            <a:ext cx="7220613" cy="4351338"/>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974046259"/>
              </p:ext>
            </p:extLst>
          </p:nvPr>
        </p:nvGraphicFramePr>
        <p:xfrm>
          <a:off x="736316" y="1648145"/>
          <a:ext cx="10789800" cy="4617590"/>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2173965142"/>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a:t>eos1</a:t>
                      </a:r>
                    </a:p>
                  </a:txBody>
                  <a:tcPr marL="108783" marR="108783" marT="54392" marB="54392"/>
                </a:tc>
                <a:tc>
                  <a:txBody>
                    <a:bodyPr/>
                    <a:lstStyle/>
                    <a:p>
                      <a:pPr lvl="0">
                        <a:buNone/>
                      </a:pPr>
                      <a:r>
                        <a:rPr lang="en-US" sz="2100"/>
                        <a:t>eos2</a:t>
                      </a:r>
                    </a:p>
                  </a:txBody>
                  <a:tcPr marL="108783" marR="108783" marT="54391" marB="54391"/>
                </a:tc>
                <a:tc>
                  <a:txBody>
                    <a:bodyPr/>
                    <a:lstStyle/>
                    <a:p>
                      <a:pPr lvl="0">
                        <a:buNone/>
                      </a:pPr>
                      <a:r>
                        <a:rPr lang="en-US" sz="2100"/>
                        <a:t>eos5</a:t>
                      </a:r>
                    </a:p>
                  </a:txBody>
                  <a:tcPr marL="108783" marR="108783" marT="54391" marB="54391"/>
                </a:tc>
                <a:tc>
                  <a:txBody>
                    <a:bodyPr/>
                    <a:lstStyle/>
                    <a:p>
                      <a:r>
                        <a:rPr lang="en-US" sz="2100"/>
                        <a:t>eos6</a:t>
                      </a:r>
                    </a:p>
                  </a:txBody>
                  <a:tcPr marL="108783" marR="108783" marT="54392" marB="54392"/>
                </a:tc>
                <a:tc>
                  <a:txBody>
                    <a:bodyPr/>
                    <a:lstStyle/>
                    <a:p>
                      <a:r>
                        <a:rPr lang="en-US" sz="2100"/>
                        <a:t>eos14</a:t>
                      </a:r>
                    </a:p>
                  </a:txBody>
                  <a:tcPr marL="108783" marR="108783" marT="54392" marB="54392"/>
                </a:tc>
                <a:tc>
                  <a:txBody>
                    <a:bodyPr/>
                    <a:lstStyle/>
                    <a:p>
                      <a:r>
                        <a:rPr lang="en-US" sz="2100"/>
                        <a:t>eos8</a:t>
                      </a:r>
                    </a:p>
                  </a:txBody>
                  <a:tcPr marL="108783" marR="108783" marT="54392" marB="54392"/>
                </a:tc>
                <a:tc>
                  <a:txBody>
                    <a:bodyPr/>
                    <a:lstStyle/>
                    <a:p>
                      <a:r>
                        <a:rPr lang="en-US" sz="2100"/>
                        <a:t>eos3</a:t>
                      </a:r>
                    </a:p>
                  </a:txBody>
                  <a:tcPr marL="108783" marR="108783" marT="54392" marB="54392"/>
                </a:tc>
                <a:tc>
                  <a:txBody>
                    <a:bodyPr/>
                    <a:lstStyle/>
                    <a:p>
                      <a:r>
                        <a:rPr lang="en-US" sz="2100"/>
                        <a:t>eos4</a:t>
                      </a:r>
                    </a:p>
                  </a:txBody>
                  <a:tcPr marL="108783" marR="108783" marT="54392" marB="54392"/>
                </a:tc>
                <a:tc>
                  <a:txBody>
                    <a:bodyPr/>
                    <a:lstStyle/>
                    <a:p>
                      <a:r>
                        <a:rPr lang="en-US" sz="2100"/>
                        <a:t>eos9</a:t>
                      </a:r>
                    </a:p>
                  </a:txBody>
                  <a:tcPr marL="108783" marR="108783" marT="54392" marB="54392"/>
                </a:tc>
                <a:tc>
                  <a:txBody>
                    <a:bodyPr/>
                    <a:lstStyle/>
                    <a:p>
                      <a:r>
                        <a:rPr lang="en-US" sz="2100"/>
                        <a:t>eos18</a:t>
                      </a:r>
                    </a:p>
                  </a:txBody>
                  <a:tcPr marL="108783" marR="108783" marT="54392" marB="54392"/>
                </a:tc>
                <a:tc>
                  <a:txBody>
                    <a:bodyPr/>
                    <a:lstStyle/>
                    <a:p>
                      <a:pPr lvl="0">
                        <a:buNone/>
                      </a:pPr>
                      <a:r>
                        <a:rPr lang="en-US" sz="210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a:t>Network</a:t>
                      </a:r>
                      <a:r>
                        <a:rPr lang="en-US" sz="1000" b="0" i="0" u="none" strike="noStrike" noProof="0"/>
                        <a:t>:DC14-6-8End-device</a:t>
                      </a:r>
                      <a:endParaRPr lang="en-US"/>
                    </a:p>
                  </a:txBody>
                  <a:tcPr marL="108783" marR="108783" marT="54391" marB="54391"/>
                </a:tc>
                <a:tc>
                  <a:txBody>
                    <a:bodyPr/>
                    <a:lstStyle/>
                    <a:p>
                      <a:pPr lvl="0">
                        <a:buNone/>
                      </a:pPr>
                      <a:r>
                        <a:rPr lang="en-US" sz="1000" b="1" i="0" u="none" strike="noStrike" noProof="0">
                          <a:latin typeface="Calibri"/>
                        </a:rPr>
                        <a:t>Network</a:t>
                      </a:r>
                      <a:r>
                        <a:rPr lang="en-US" sz="1000" b="0" i="0" u="none" strike="noStrike" noProof="0">
                          <a:latin typeface="Calibri"/>
                        </a:rPr>
                        <a:t>:DC9-3-4End-device</a:t>
                      </a:r>
                      <a:endParaRPr lang="en-US"/>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a:latin typeface="Calibri"/>
                        </a:rPr>
                        <a:t>Edge Router Domain Tag</a:t>
                      </a:r>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a:t>Edge-Router-Domain</a:t>
                      </a:r>
                      <a:r>
                        <a:rPr lang="en-US" sz="1000" b="0" i="0" u="none" strike="noStrike" noProof="0"/>
                        <a:t>:5</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:18</a:t>
                      </a:r>
                      <a:endParaRPr lang="en-US"/>
                    </a:p>
                  </a:txBody>
                  <a:tcPr marL="108783" marR="108783" marT="54391" marB="54391"/>
                </a:tc>
                <a:tc>
                  <a:txBody>
                    <a:bodyPr/>
                    <a:lstStyle/>
                    <a:p>
                      <a:pPr lvl="0">
                        <a:buNone/>
                      </a:pPr>
                      <a:r>
                        <a:rPr lang="en-US" sz="1000" b="1" i="0" u="none" strike="noStrike" noProof="0"/>
                        <a:t>Edge-Router-Domain</a:t>
                      </a:r>
                      <a:r>
                        <a:rPr lang="en-US" sz="1000" b="0" i="0" u="none" strike="noStrike" noProof="0"/>
                        <a:t>:20</a:t>
                      </a:r>
                      <a:endParaRPr lang="en-US"/>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50" b="1" i="0" u="none" strike="noStrike" noProof="0">
                          <a:latin typeface="Calibri"/>
                        </a:rPr>
                        <a:t>DC</a:t>
                      </a:r>
                      <a:r>
                        <a:rPr lang="en-US" sz="1050" b="0" i="0" u="none" strike="noStrike" noProof="0">
                          <a:latin typeface="Calibri"/>
                        </a:rPr>
                        <a:t>:9-4-3</a:t>
                      </a:r>
                      <a:endParaRPr lang="en-US" sz="105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a:latin typeface="Calibri"/>
                        </a:rPr>
                        <a:t>Leaf-Domain</a:t>
                      </a:r>
                      <a:r>
                        <a:rPr lang="en-US" sz="1050" b="0" i="0" u="none" strike="noStrike" noProof="0">
                          <a:latin typeface="Calibri"/>
                        </a:rPr>
                        <a:t>:1</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:2</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:3</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:4</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endParaRPr lang="en-US">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a:cs typeface="Calibri Light"/>
              </a:rPr>
              <a:t>Example 2 Routing between DCs L3EVPN</a:t>
            </a:r>
            <a:endParaRPr lang="en-US"/>
          </a:p>
        </p:txBody>
      </p:sp>
      <p:sp>
        <p:nvSpPr>
          <p:cNvPr id="4" name="Content Placeholder 2">
            <a:extLst>
              <a:ext uri="{FF2B5EF4-FFF2-40B4-BE49-F238E27FC236}">
                <a16:creationId xmlns:a16="http://schemas.microsoft.com/office/drawing/2014/main" id="{F5BE52BF-0644-90FC-D3F2-628A0DB9970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Tree>
    <p:extLst>
      <p:ext uri="{BB962C8B-B14F-4D97-AF65-F5344CB8AC3E}">
        <p14:creationId xmlns:p14="http://schemas.microsoft.com/office/powerpoint/2010/main" val="142882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br>
              <a:rPr lang="en-US" dirty="0">
                <a:cs typeface="Calibri Light"/>
              </a:rPr>
            </a:br>
            <a:r>
              <a:rPr lang="en-US" dirty="0">
                <a:cs typeface="Calibri Light"/>
              </a:rPr>
              <a:t>Routing Between 2 DCs, L3EVPN in each DC</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a:t>
            </a:r>
            <a:endParaRPr lang="en-US" dirty="0"/>
          </a:p>
        </p:txBody>
      </p:sp>
      <p:sp>
        <p:nvSpPr>
          <p:cNvPr id="4" name="Content Placeholder 2">
            <a:extLst>
              <a:ext uri="{FF2B5EF4-FFF2-40B4-BE49-F238E27FC236}">
                <a16:creationId xmlns:a16="http://schemas.microsoft.com/office/drawing/2014/main" id="{57779653-342D-BA72-F807-5D401ED01AEC}"/>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EVPN Services</a:t>
            </a:r>
          </a:p>
          <a:p>
            <a:r>
              <a:rPr lang="en-US" dirty="0">
                <a:cs typeface="Calibri"/>
              </a:rPr>
              <a:t>L3LS</a:t>
            </a:r>
          </a:p>
          <a:p>
            <a:endParaRPr lang="en-US">
              <a:cs typeface="Calibri"/>
            </a:endParaRPr>
          </a:p>
        </p:txBody>
      </p:sp>
    </p:spTree>
    <p:extLst>
      <p:ext uri="{BB962C8B-B14F-4D97-AF65-F5344CB8AC3E}">
        <p14:creationId xmlns:p14="http://schemas.microsoft.com/office/powerpoint/2010/main" val="369826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a:cs typeface="Calibri"/>
              </a:rPr>
              <a:t>Download the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CoreNet</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4</a:t>
            </a:r>
            <a:endParaRPr lang="en-US" dirty="0"/>
          </a:p>
        </p:txBody>
      </p:sp>
      <p:sp>
        <p:nvSpPr>
          <p:cNvPr id="4" name="Content Placeholder 2">
            <a:extLst>
              <a:ext uri="{FF2B5EF4-FFF2-40B4-BE49-F238E27FC236}">
                <a16:creationId xmlns:a16="http://schemas.microsoft.com/office/drawing/2014/main" id="{CB2CE671-2509-C765-40BF-7EEB77ACA8C4}"/>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endParaRPr lang="en-US">
              <a:cs typeface="Calibri"/>
            </a:endParaRPr>
          </a:p>
        </p:txBody>
      </p:sp>
    </p:spTree>
    <p:extLst>
      <p:ext uri="{BB962C8B-B14F-4D97-AF65-F5344CB8AC3E}">
        <p14:creationId xmlns:p14="http://schemas.microsoft.com/office/powerpoint/2010/main" val="2103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1256086" y="1293121"/>
            <a:ext cx="9167099" cy="5196877"/>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  Routing OSPF Campus and eBGP to ISP</a:t>
            </a:r>
            <a:endParaRPr lang="en-US" sz="4800" dirty="0"/>
          </a:p>
        </p:txBody>
      </p:sp>
    </p:spTree>
    <p:extLst>
      <p:ext uri="{BB962C8B-B14F-4D97-AF65-F5344CB8AC3E}">
        <p14:creationId xmlns:p14="http://schemas.microsoft.com/office/powerpoint/2010/main" val="212930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1076001"/>
              </p:ext>
            </p:extLst>
          </p:nvPr>
        </p:nvGraphicFramePr>
        <p:xfrm>
          <a:off x="928786" y="1825625"/>
          <a:ext cx="9807040" cy="3979020"/>
        </p:xfrm>
        <a:graphic>
          <a:graphicData uri="http://schemas.openxmlformats.org/drawingml/2006/table">
            <a:tbl>
              <a:tblPr firstRow="1" bandRow="1">
                <a:tableStyleId>{5C22544A-7EE6-4342-B048-85BDC9FD1C3A}</a:tableStyleId>
              </a:tblPr>
              <a:tblGrid>
                <a:gridCol w="1225880">
                  <a:extLst>
                    <a:ext uri="{9D8B030D-6E8A-4147-A177-3AD203B41FA5}">
                      <a16:colId xmlns:a16="http://schemas.microsoft.com/office/drawing/2014/main" val="177748952"/>
                    </a:ext>
                  </a:extLst>
                </a:gridCol>
                <a:gridCol w="1225880">
                  <a:extLst>
                    <a:ext uri="{9D8B030D-6E8A-4147-A177-3AD203B41FA5}">
                      <a16:colId xmlns:a16="http://schemas.microsoft.com/office/drawing/2014/main" val="1227189952"/>
                    </a:ext>
                  </a:extLst>
                </a:gridCol>
                <a:gridCol w="1225880">
                  <a:extLst>
                    <a:ext uri="{9D8B030D-6E8A-4147-A177-3AD203B41FA5}">
                      <a16:colId xmlns:a16="http://schemas.microsoft.com/office/drawing/2014/main" val="3812690131"/>
                    </a:ext>
                  </a:extLst>
                </a:gridCol>
                <a:gridCol w="1225880">
                  <a:extLst>
                    <a:ext uri="{9D8B030D-6E8A-4147-A177-3AD203B41FA5}">
                      <a16:colId xmlns:a16="http://schemas.microsoft.com/office/drawing/2014/main" val="3968755181"/>
                    </a:ext>
                  </a:extLst>
                </a:gridCol>
                <a:gridCol w="1225880">
                  <a:extLst>
                    <a:ext uri="{9D8B030D-6E8A-4147-A177-3AD203B41FA5}">
                      <a16:colId xmlns:a16="http://schemas.microsoft.com/office/drawing/2014/main" val="3280753076"/>
                    </a:ext>
                  </a:extLst>
                </a:gridCol>
                <a:gridCol w="1225880">
                  <a:extLst>
                    <a:ext uri="{9D8B030D-6E8A-4147-A177-3AD203B41FA5}">
                      <a16:colId xmlns:a16="http://schemas.microsoft.com/office/drawing/2014/main" val="2705341284"/>
                    </a:ext>
                  </a:extLst>
                </a:gridCol>
                <a:gridCol w="1225880">
                  <a:extLst>
                    <a:ext uri="{9D8B030D-6E8A-4147-A177-3AD203B41FA5}">
                      <a16:colId xmlns:a16="http://schemas.microsoft.com/office/drawing/2014/main" val="2795006231"/>
                    </a:ext>
                  </a:extLst>
                </a:gridCol>
                <a:gridCol w="1225880">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err="1">
                          <a:solidFill>
                            <a:schemeClr val="dk1"/>
                          </a:solidFill>
                          <a:latin typeface="+mn-lt"/>
                          <a:ea typeface="+mn-ea"/>
                          <a:cs typeface="+mn-cs"/>
                        </a:rPr>
                        <a:t>Role:Edge-Router</a:t>
                      </a:r>
                      <a:endParaRPr lang="en-US" sz="1000" kern="1200" dirty="0" err="1">
                        <a:solidFill>
                          <a:schemeClr val="dk1"/>
                        </a:solidFill>
                        <a:latin typeface="+mn-lt"/>
                        <a:ea typeface="+mn-ea"/>
                        <a:cs typeface="+mn-cs"/>
                      </a:endParaRPr>
                    </a:p>
                  </a:txBody>
                  <a:tcPr marL="108783" marR="108783" marT="54392" marB="54392"/>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Roter ID Tag</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:19.19.19.19</a:t>
                      </a:r>
                    </a:p>
                  </a:txBody>
                  <a:tcPr marL="108783" marR="108783" marT="54391" marB="54391"/>
                </a:tc>
                <a:extLst>
                  <a:ext uri="{0D108BD9-81ED-4DB2-BD59-A6C34878D82A}">
                    <a16:rowId xmlns:a16="http://schemas.microsoft.com/office/drawing/2014/main" val="1849433251"/>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50091" y="559719"/>
            <a:ext cx="11804072" cy="4574059"/>
          </a:xfrm>
        </p:spPr>
      </p:pic>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ABBC45DD-2AF3-18B9-E3BF-CEC849099CFD}"/>
              </a:ext>
            </a:extLst>
          </p:cNvPr>
          <p:cNvPicPr>
            <a:picLocks noGrp="1" noChangeAspect="1"/>
          </p:cNvPicPr>
          <p:nvPr>
            <p:ph idx="1"/>
          </p:nvPr>
        </p:nvPicPr>
        <p:blipFill>
          <a:blip r:embed="rId2"/>
          <a:stretch>
            <a:fillRect/>
          </a:stretch>
        </p:blipFill>
        <p:spPr>
          <a:xfrm>
            <a:off x="141514" y="775092"/>
            <a:ext cx="12924971" cy="5218689"/>
          </a:xfrm>
        </p:spPr>
      </p:pic>
    </p:spTree>
    <p:extLst>
      <p:ext uri="{BB962C8B-B14F-4D97-AF65-F5344CB8AC3E}">
        <p14:creationId xmlns:p14="http://schemas.microsoft.com/office/powerpoint/2010/main" val="310922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5</a:t>
            </a:r>
            <a:endParaRPr lang="en-US" dirty="0"/>
          </a:p>
        </p:txBody>
      </p:sp>
      <p:sp>
        <p:nvSpPr>
          <p:cNvPr id="4" name="Content Placeholder 2">
            <a:extLst>
              <a:ext uri="{FF2B5EF4-FFF2-40B4-BE49-F238E27FC236}">
                <a16:creationId xmlns:a16="http://schemas.microsoft.com/office/drawing/2014/main" id="{2B50AE10-5D29-CEAF-64E3-64B177E730C9}"/>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EVPN Services</a:t>
            </a:r>
          </a:p>
          <a:p>
            <a:endParaRPr lang="en-US">
              <a:cs typeface="Calibri"/>
            </a:endParaRPr>
          </a:p>
        </p:txBody>
      </p:sp>
    </p:spTree>
    <p:extLst>
      <p:ext uri="{BB962C8B-B14F-4D97-AF65-F5344CB8AC3E}">
        <p14:creationId xmlns:p14="http://schemas.microsoft.com/office/powerpoint/2010/main" val="415519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OSPF Campus to Campus</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482715391"/>
              </p:ext>
            </p:extLst>
          </p:nvPr>
        </p:nvGraphicFramePr>
        <p:xfrm>
          <a:off x="68743" y="1500795"/>
          <a:ext cx="14044980" cy="4689901"/>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dirty="0"/>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r>
                        <a:rPr lang="en-US" sz="1000" dirty="0"/>
                        <a:t>Router ID Tag (lo0)</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:2.2.2.2</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:5.5.5.5</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:11.11.11.11</a:t>
                      </a: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:13.13.13.13</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:19.19.19.19</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:17.17.17.17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9073E649-DE62-7A7C-119A-FCEA9C0D942A}"/>
              </a:ext>
            </a:extLst>
          </p:cNvPr>
          <p:cNvPicPr>
            <a:picLocks noGrp="1" noChangeAspect="1"/>
          </p:cNvPicPr>
          <p:nvPr>
            <p:ph idx="1"/>
          </p:nvPr>
        </p:nvPicPr>
        <p:blipFill>
          <a:blip r:embed="rId2"/>
          <a:stretch>
            <a:fillRect/>
          </a:stretch>
        </p:blipFill>
        <p:spPr>
          <a:xfrm>
            <a:off x="87393" y="40367"/>
            <a:ext cx="11429384" cy="7123567"/>
          </a:xfrm>
        </p:spPr>
      </p:pic>
    </p:spTree>
    <p:extLst>
      <p:ext uri="{BB962C8B-B14F-4D97-AF65-F5344CB8AC3E}">
        <p14:creationId xmlns:p14="http://schemas.microsoft.com/office/powerpoint/2010/main" val="2832290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6</a:t>
            </a:r>
            <a:endParaRPr lang="en-US" dirty="0"/>
          </a:p>
        </p:txBody>
      </p:sp>
      <p:sp>
        <p:nvSpPr>
          <p:cNvPr id="4" name="Content Placeholder 2">
            <a:extLst>
              <a:ext uri="{FF2B5EF4-FFF2-40B4-BE49-F238E27FC236}">
                <a16:creationId xmlns:a16="http://schemas.microsoft.com/office/drawing/2014/main" id="{2CFF8790-C9F1-C409-1634-9872E302BE6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L3LS</a:t>
            </a:r>
          </a:p>
          <a:p>
            <a:endParaRPr lang="en-US">
              <a:cs typeface="Calibri"/>
            </a:endParaRPr>
          </a:p>
        </p:txBody>
      </p:sp>
    </p:spTree>
    <p:extLst>
      <p:ext uri="{BB962C8B-B14F-4D97-AF65-F5344CB8AC3E}">
        <p14:creationId xmlns:p14="http://schemas.microsoft.com/office/powerpoint/2010/main" val="390283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L2DC to L3 DC</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4 Edge Routers and 2 Core Routers routes a L3DC using L3LS Studio to an L2 DC using the Campus Studio.</a:t>
            </a:r>
          </a:p>
          <a:p>
            <a:r>
              <a:rPr lang="en-US">
                <a:ea typeface="Calibri"/>
                <a:cs typeface="Calibri"/>
              </a:rPr>
              <a:t>On the border </a:t>
            </a:r>
            <a:r>
              <a:rPr lang="en-US" err="1">
                <a:ea typeface="Calibri"/>
                <a:cs typeface="Calibri"/>
              </a:rPr>
              <a:t>leafs</a:t>
            </a:r>
            <a:r>
              <a:rPr lang="en-US">
                <a:ea typeface="Calibri"/>
                <a:cs typeface="Calibri"/>
              </a:rPr>
              <a:t> on the L3 DC BGP to OSPF redistribution is configured using the Enterprise Routing Studio</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836950" y="1996342"/>
            <a:ext cx="11030666" cy="4702319"/>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L2DC to L3 DC</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6Tags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260885332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50" b="1" i="0" u="none" strike="noStrike" noProof="0" err="1"/>
                        <a:t>Role</a:t>
                      </a:r>
                      <a:r>
                        <a:rPr lang="en-US" sz="1050" b="0" i="0" u="none" strike="noStrike" noProof="0" err="1"/>
                        <a:t>:Spine</a:t>
                      </a:r>
                      <a:endParaRPr lang="en-US" sz="1050" err="1"/>
                    </a:p>
                  </a:txBody>
                  <a:tcPr marL="108783" marR="108783" marT="54392" marB="54392"/>
                </a:tc>
                <a:tc>
                  <a:txBody>
                    <a:bodyPr/>
                    <a:lstStyle/>
                    <a:p>
                      <a:pPr lvl="0">
                        <a:buNone/>
                      </a:pPr>
                      <a:r>
                        <a:rPr lang="en-US" sz="1050" b="1" i="0" u="none" strike="noStrike" noProof="0" err="1">
                          <a:latin typeface="Calibri"/>
                        </a:rPr>
                        <a:t>Role</a:t>
                      </a:r>
                      <a:r>
                        <a:rPr lang="en-US" sz="1050" b="0" i="0" u="none" strike="noStrike" noProof="0" err="1">
                          <a:latin typeface="Calibri"/>
                        </a:rPr>
                        <a:t>:Spine</a:t>
                      </a:r>
                      <a:endParaRPr lang="en-US" sz="1050"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endParaRPr lang="en-US" sz="21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:1</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:1</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5DBD88F-23C7-FE45-DD9B-030FE1CA4BFC}"/>
              </a:ext>
            </a:extLst>
          </p:cNvPr>
          <p:cNvPicPr>
            <a:picLocks noGrp="1" noChangeAspect="1"/>
          </p:cNvPicPr>
          <p:nvPr>
            <p:ph idx="1"/>
          </p:nvPr>
        </p:nvPicPr>
        <p:blipFill>
          <a:blip r:embed="rId2"/>
          <a:stretch>
            <a:fillRect/>
          </a:stretch>
        </p:blipFill>
        <p:spPr>
          <a:xfrm>
            <a:off x="378246" y="236971"/>
            <a:ext cx="11061435" cy="5810683"/>
          </a:xfrm>
        </p:spPr>
      </p:pic>
    </p:spTree>
    <p:extLst>
      <p:ext uri="{BB962C8B-B14F-4D97-AF65-F5344CB8AC3E}">
        <p14:creationId xmlns:p14="http://schemas.microsoft.com/office/powerpoint/2010/main" val="846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7</a:t>
            </a:r>
            <a:endParaRPr lang="en-US" dirty="0"/>
          </a:p>
        </p:txBody>
      </p:sp>
      <p:sp>
        <p:nvSpPr>
          <p:cNvPr id="4" name="Content Placeholder 2">
            <a:extLst>
              <a:ext uri="{FF2B5EF4-FFF2-40B4-BE49-F238E27FC236}">
                <a16:creationId xmlns:a16="http://schemas.microsoft.com/office/drawing/2014/main" id="{2CFF8790-C9F1-C409-1634-9872E302BE6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L3LS</a:t>
            </a:r>
          </a:p>
          <a:p>
            <a:endParaRPr lang="en-US">
              <a:cs typeface="Calibri"/>
            </a:endParaRPr>
          </a:p>
        </p:txBody>
      </p:sp>
    </p:spTree>
    <p:extLst>
      <p:ext uri="{BB962C8B-B14F-4D97-AF65-F5344CB8AC3E}">
        <p14:creationId xmlns:p14="http://schemas.microsoft.com/office/powerpoint/2010/main" val="4249969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BGP Routing DC to Core to Campus</a:t>
            </a:r>
            <a:br>
              <a:rPr lang="en-US" dirty="0">
                <a:cs typeface="Calibri Light"/>
              </a:rPr>
            </a:br>
            <a:r>
              <a:rPr lang="en-US" sz="2000" dirty="0">
                <a:cs typeface="Calibri Light"/>
              </a:rPr>
              <a:t>Border Leafs and Campus Splines connect eBGP to Enterprise Core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BGP Routed Enterprise</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555172" y="1461030"/>
            <a:ext cx="11335657" cy="4470928"/>
          </a:xfrm>
        </p:spPr>
      </p:pic>
    </p:spTree>
    <p:extLst>
      <p:ext uri="{BB962C8B-B14F-4D97-AF65-F5344CB8AC3E}">
        <p14:creationId xmlns:p14="http://schemas.microsoft.com/office/powerpoint/2010/main" val="56221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7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508545673"/>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515941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8358150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8</a:t>
            </a:r>
            <a:endParaRPr lang="en-US" dirty="0"/>
          </a:p>
        </p:txBody>
      </p:sp>
      <p:sp>
        <p:nvSpPr>
          <p:cNvPr id="4" name="Content Placeholder 2">
            <a:extLst>
              <a:ext uri="{FF2B5EF4-FFF2-40B4-BE49-F238E27FC236}">
                <a16:creationId xmlns:a16="http://schemas.microsoft.com/office/drawing/2014/main" id="{2CFF8790-C9F1-C409-1634-9872E302BE65}"/>
              </a:ext>
            </a:extLst>
          </p:cNvPr>
          <p:cNvSpPr>
            <a:spLocks noGrp="1"/>
          </p:cNvSpPr>
          <p:nvPr>
            <p:ph idx="1"/>
          </p:nvPr>
        </p:nvSpPr>
        <p:spPr>
          <a:xfrm>
            <a:off x="508983" y="2475845"/>
            <a:ext cx="4008634" cy="2621855"/>
          </a:xfrm>
        </p:spPr>
        <p:txBody>
          <a:bodyPr vert="horz" lIns="91440" tIns="45720" rIns="91440" bIns="45720" rtlCol="0" anchor="t">
            <a:normAutofit/>
          </a:bodyPr>
          <a:lstStyle/>
          <a:p>
            <a:pPr marL="0" indent="0">
              <a:buNone/>
            </a:pPr>
            <a:r>
              <a:rPr lang="en-US" sz="4000" dirty="0">
                <a:ea typeface="+mn-lt"/>
                <a:cs typeface="+mn-lt"/>
              </a:rPr>
              <a:t>Studios</a:t>
            </a:r>
            <a:endParaRPr lang="en-US" sz="4000" dirty="0">
              <a:cs typeface="Calibri"/>
            </a:endParaRPr>
          </a:p>
          <a:p>
            <a:r>
              <a:rPr lang="en-US" dirty="0">
                <a:cs typeface="Calibri"/>
              </a:rPr>
              <a:t>Enterprise Routing</a:t>
            </a:r>
            <a:endParaRPr lang="en-US" dirty="0"/>
          </a:p>
          <a:p>
            <a:r>
              <a:rPr lang="en-US" dirty="0">
                <a:cs typeface="Calibri"/>
              </a:rPr>
              <a:t>Campus</a:t>
            </a:r>
          </a:p>
          <a:p>
            <a:r>
              <a:rPr lang="en-US" dirty="0">
                <a:cs typeface="Calibri"/>
              </a:rPr>
              <a:t>L3LS</a:t>
            </a:r>
          </a:p>
          <a:p>
            <a:endParaRPr lang="en-US">
              <a:cs typeface="Calibri"/>
            </a:endParaRPr>
          </a:p>
        </p:txBody>
      </p:sp>
    </p:spTree>
    <p:extLst>
      <p:ext uri="{BB962C8B-B14F-4D97-AF65-F5344CB8AC3E}">
        <p14:creationId xmlns:p14="http://schemas.microsoft.com/office/powerpoint/2010/main" val="269795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Example8: VRF Lite Campus to Core to Border Leaf</a:t>
            </a:r>
            <a:br>
              <a:rPr lang="en-US" dirty="0">
                <a:cs typeface="Calibri Light"/>
              </a:rPr>
            </a:br>
            <a:r>
              <a:rPr lang="en-US" sz="2000" dirty="0">
                <a:cs typeface="Calibri Light"/>
              </a:rPr>
              <a:t>L3DC EVPN/VXLAN Overlay enabled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VRF Lite</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838200" y="1925487"/>
            <a:ext cx="10515600" cy="4151614"/>
          </a:xfrm>
        </p:spPr>
      </p:pic>
    </p:spTree>
    <p:extLst>
      <p:ext uri="{BB962C8B-B14F-4D97-AF65-F5344CB8AC3E}">
        <p14:creationId xmlns:p14="http://schemas.microsoft.com/office/powerpoint/2010/main" val="8078553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8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dirty="0" err="1"/>
                        <a:t>Network</a:t>
                      </a:r>
                      <a:r>
                        <a:rPr lang="en-US" sz="1000" b="0" i="0" u="none" strike="noStrike" kern="1200" noProof="0" dirty="0" err="1"/>
                        <a:t>:CoreNet</a:t>
                      </a:r>
                      <a:endParaRPr lang="en-US" dirty="0" err="1"/>
                    </a:p>
                  </a:txBody>
                  <a:tcPr marL="108783" marR="108783" marT="54392" marB="54392"/>
                </a:tc>
                <a:tc>
                  <a:txBody>
                    <a:bodyPr/>
                    <a:lstStyle/>
                    <a:p>
                      <a:pPr lvl="0">
                        <a:buNone/>
                      </a:pPr>
                      <a:r>
                        <a:rPr lang="en-US" sz="1000" b="1" i="0" u="none" strike="noStrike" kern="1200" noProof="0" dirty="0" err="1">
                          <a:latin typeface="Calibri"/>
                        </a:rPr>
                        <a:t>Network</a:t>
                      </a:r>
                      <a:r>
                        <a:rPr lang="en-US" sz="1000" b="0" i="0" u="none" strike="noStrike" kern="1200" noProof="0" dirty="0" err="1">
                          <a:latin typeface="Calibri"/>
                        </a:rPr>
                        <a:t>:CoreNet</a:t>
                      </a:r>
                      <a:endParaRPr lang="en-US" dirty="0"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dirty="0"/>
                        <a:t>Network</a:t>
                      </a:r>
                      <a:r>
                        <a:rPr lang="en-US" sz="1000" b="0" i="0" u="none" strike="noStrike" noProof="0" dirty="0"/>
                        <a:t>:L2DC</a:t>
                      </a:r>
                      <a:endParaRPr lang="en-US" dirty="0"/>
                    </a:p>
                  </a:txBody>
                  <a:tcPr marL="108783" marR="108783" marT="54392" marB="54392"/>
                </a:tc>
                <a:tc>
                  <a:txBody>
                    <a:bodyPr/>
                    <a:lstStyle/>
                    <a:p>
                      <a:pPr lvl="0">
                        <a:buNone/>
                      </a:pPr>
                      <a:r>
                        <a:rPr lang="en-US" sz="1000" b="1" i="0" u="none" strike="noStrike" kern="1200" noProof="0" dirty="0"/>
                        <a:t>Network</a:t>
                      </a:r>
                      <a:r>
                        <a:rPr lang="en-US" sz="1000" b="0" i="0" u="none" strike="noStrike" kern="1200" noProof="0" dirty="0"/>
                        <a:t>:L2DC</a:t>
                      </a:r>
                      <a:endParaRPr lang="en-US" dirty="0"/>
                    </a:p>
                  </a:txBody>
                  <a:tcPr marL="108783" marR="108783" marT="54392" marB="54392"/>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r>
                        <a:rPr lang="en-US" sz="1000" b="1" i="0" u="none" strike="noStrike" noProof="0" dirty="0"/>
                        <a:t>Network</a:t>
                      </a:r>
                      <a:r>
                        <a:rPr lang="en-US" sz="1000" b="0" i="0" u="none" strike="noStrike" noProof="0" dirty="0"/>
                        <a:t>:L3DC</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:Core</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:Core</a:t>
                      </a:r>
                      <a:endParaRPr lang="en-US" dirty="0"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:Edge-Router</a:t>
                      </a:r>
                      <a:endParaRPr lang="en-US" dirty="0" err="1"/>
                    </a:p>
                  </a:txBody>
                  <a:tcPr marL="108783" marR="108783" marT="54391" marB="54391"/>
                </a:tc>
                <a:tc>
                  <a:txBody>
                    <a:bodyPr/>
                    <a:lstStyle/>
                    <a:p>
                      <a:pPr lvl="0">
                        <a:buNone/>
                      </a:pPr>
                      <a:endParaRPr lang="en-US" sz="1050" b="0" i="0" u="none" strike="noStrike" noProof="0" dirty="0"/>
                    </a:p>
                  </a:txBody>
                  <a:tcPr marL="108783" marR="108783" marT="54392" marB="54392"/>
                </a:tc>
                <a:tc>
                  <a:txBody>
                    <a:bodyPr/>
                    <a:lstStyle/>
                    <a:p>
                      <a:pPr lvl="0">
                        <a:buNone/>
                      </a:pPr>
                      <a:endParaRPr lang="en-US" sz="1050" b="0" i="0" u="none" strike="noStrike" noProof="0" dirty="0">
                        <a:latin typeface="Calibri"/>
                      </a:endParaRPr>
                    </a:p>
                  </a:txBody>
                  <a:tcPr marL="108783" marR="108783" marT="54392" marB="54392"/>
                </a:tc>
                <a:tc>
                  <a:txBody>
                    <a:bodyPr/>
                    <a:lstStyle/>
                    <a:p>
                      <a:pPr lvl="0">
                        <a:buNone/>
                      </a:pPr>
                      <a:r>
                        <a:rPr lang="en-US" sz="1000" b="1" i="0" u="none" strike="noStrike" noProof="0" dirty="0" err="1">
                          <a:latin typeface="Calibri"/>
                        </a:rPr>
                        <a:t>Role</a:t>
                      </a:r>
                      <a:r>
                        <a:rPr lang="en-US" sz="1000" b="0" i="0" u="none" strike="noStrike" noProof="0" dirty="0" err="1">
                          <a:latin typeface="Calibri"/>
                        </a:rPr>
                        <a:t>:Edge-Router</a:t>
                      </a:r>
                      <a:endParaRPr lang="en-US" dirty="0"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dirty="0" err="1"/>
                        <a:t>Role</a:t>
                      </a:r>
                      <a:r>
                        <a:rPr lang="en-US" sz="1000" b="0" i="0" u="none" strike="noStrike" noProof="0" dirty="0" err="1"/>
                        <a:t>:Leaf</a:t>
                      </a:r>
                      <a:endParaRPr lang="en-US" dirty="0" err="1"/>
                    </a:p>
                  </a:txBody>
                  <a:tcPr marL="108783" marR="108783" marT="54391" marB="54391"/>
                </a:tc>
                <a:tc>
                  <a:txBody>
                    <a:bodyPr/>
                    <a:lstStyle/>
                    <a:p>
                      <a:pPr lvl="0">
                        <a:buNone/>
                      </a:pPr>
                      <a:r>
                        <a:rPr lang="en-US" sz="1000" b="1" i="0" u="none" strike="noStrike" noProof="0" dirty="0" err="1"/>
                        <a:t>Role</a:t>
                      </a:r>
                      <a:r>
                        <a:rPr lang="en-US" sz="1000" b="0" i="0" u="none" strike="noStrike" noProof="0" dirty="0" err="1"/>
                        <a:t>:Leaf</a:t>
                      </a:r>
                      <a:endParaRPr lang="en-US" sz="1000" dirty="0"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:Spine</a:t>
                      </a:r>
                      <a:endParaRPr lang="en-US" sz="1000" dirty="0" err="1"/>
                    </a:p>
                  </a:txBody>
                  <a:tcPr marL="108783" marR="108783" marT="54392" marB="54392"/>
                </a:tc>
                <a:tc>
                  <a:txBody>
                    <a:bodyPr/>
                    <a:lstStyle/>
                    <a:p>
                      <a:pPr lvl="0">
                        <a:buNone/>
                      </a:pPr>
                      <a:r>
                        <a:rPr lang="en-US" sz="1000" b="1" i="0" u="none" strike="noStrike" noProof="0" dirty="0" err="1"/>
                        <a:t>Role</a:t>
                      </a:r>
                      <a:r>
                        <a:rPr lang="en-US" sz="1000" b="0" i="0" u="none" strike="noStrike" noProof="0" dirty="0" err="1"/>
                        <a:t>:Spine</a:t>
                      </a:r>
                      <a:endParaRPr lang="en-US" dirty="0" err="1"/>
                    </a:p>
                  </a:txBody>
                  <a:tcPr marL="108783" marR="108783" marT="54392" marB="54392"/>
                </a:tc>
                <a:tc>
                  <a:txBody>
                    <a:bodyPr/>
                    <a:lstStyle/>
                    <a:p>
                      <a:pPr lvl="0">
                        <a:buNone/>
                      </a:pPr>
                      <a:r>
                        <a:rPr lang="en-US" sz="1050" b="1" i="0" u="none" strike="noStrike" noProof="0" dirty="0" err="1">
                          <a:latin typeface="Calibri"/>
                        </a:rPr>
                        <a:t>Role</a:t>
                      </a:r>
                      <a:r>
                        <a:rPr lang="en-US" sz="1050" b="0" i="0" u="none" strike="noStrike" noProof="0" dirty="0" err="1">
                          <a:latin typeface="Calibri"/>
                        </a:rPr>
                        <a:t>:Leaf</a:t>
                      </a:r>
                      <a:endParaRPr lang="en-US" dirty="0"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lgn="l">
                        <a:lnSpc>
                          <a:spcPct val="100000"/>
                        </a:lnSpc>
                        <a:spcBef>
                          <a:spcPts val="0"/>
                        </a:spcBef>
                        <a:spcAft>
                          <a:spcPts val="0"/>
                        </a:spcAft>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50" b="1" i="0" u="none" strike="noStrike" noProof="0" dirty="0"/>
                        <a:t>DC</a:t>
                      </a:r>
                      <a:r>
                        <a:rPr lang="en-US" sz="1050" b="0" i="0" u="none" strike="noStrike" noProof="0" dirty="0"/>
                        <a:t>:L3DC</a:t>
                      </a:r>
                    </a:p>
                    <a:p>
                      <a:pPr lvl="0">
                        <a:buNone/>
                      </a:pPr>
                      <a:r>
                        <a:rPr lang="en-US" sz="1050" b="1" i="0" u="none" strike="noStrike" noProof="0" dirty="0">
                          <a:latin typeface="Calibri"/>
                        </a:rPr>
                        <a:t>DC-Pod</a:t>
                      </a:r>
                      <a:r>
                        <a:rPr lang="en-US" sz="105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:L3DC</a:t>
                      </a:r>
                    </a:p>
                    <a:p>
                      <a:pPr lvl="0">
                        <a:buNone/>
                      </a:pPr>
                      <a:r>
                        <a:rPr lang="en-US" sz="1000" b="1" i="0" u="none" strike="noStrike" noProof="0" dirty="0"/>
                        <a:t>DC-Pod</a:t>
                      </a:r>
                      <a:r>
                        <a:rPr lang="en-US" sz="1000" b="0" i="0" u="none" strike="noStrike" noProof="0" dirty="0"/>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Leaf Domain</a:t>
                      </a: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2100" dirty="0"/>
                    </a:p>
                  </a:txBody>
                  <a:tcPr marL="108783" marR="108783" marT="54391" marB="54391"/>
                </a:tc>
                <a:tc>
                  <a:txBody>
                    <a:bodyPr/>
                    <a:lstStyle/>
                    <a:p>
                      <a:pPr lvl="0">
                        <a:buNone/>
                      </a:pPr>
                      <a:r>
                        <a:rPr lang="en-US" sz="1050" b="1" i="0" u="none" strike="noStrike" noProof="0" dirty="0"/>
                        <a:t>Leaf-Domain</a:t>
                      </a:r>
                      <a:r>
                        <a:rPr lang="en-US" sz="1050" b="0" i="0" u="none" strike="noStrike" noProof="0" dirty="0"/>
                        <a:t>:2</a:t>
                      </a:r>
                      <a:endParaRPr lang="en-US" dirty="0"/>
                    </a:p>
                  </a:txBody>
                  <a:tcPr marL="108783" marR="108783" marT="54391" marB="54391"/>
                </a:tc>
                <a:tc>
                  <a:txBody>
                    <a:bodyPr/>
                    <a:lstStyle/>
                    <a:p>
                      <a:pPr lvl="0">
                        <a:buNone/>
                      </a:pPr>
                      <a:r>
                        <a:rPr lang="en-US" sz="1000" b="1" i="0" u="none" strike="noStrike" noProof="0" dirty="0"/>
                        <a:t>Leaf-Domain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r>
                        <a:rPr lang="en-US" sz="1050" b="1" i="0" u="none" strike="noStrike" noProof="0" dirty="0"/>
                        <a:t>Leaf-Domain</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200425185"/>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t>Leaf-Number</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Leaf-Number</a:t>
                      </a:r>
                      <a:r>
                        <a:rPr lang="en-US" sz="1000" b="0" i="0" u="none" strike="noStrike" noProof="0" dirty="0"/>
                        <a:t>:5</a:t>
                      </a:r>
                      <a:endParaRPr lang="en-US" dirty="0"/>
                    </a:p>
                  </a:txBody>
                  <a:tcPr marL="108783" marR="108783" marT="54391" marB="54391"/>
                </a:tc>
                <a:tc>
                  <a:txBody>
                    <a:bodyPr/>
                    <a:lstStyle/>
                    <a:p>
                      <a:pPr lvl="0">
                        <a:buNone/>
                      </a:pPr>
                      <a:r>
                        <a:rPr lang="en-US" sz="1050" b="1" i="0" u="none" strike="noStrike" noProof="0" dirty="0"/>
                        <a:t>Spine-Number</a:t>
                      </a:r>
                      <a:r>
                        <a:rPr lang="en-US" sz="1050" b="0" i="0" u="none" strike="noStrike" noProof="0" dirty="0"/>
                        <a:t>:1</a:t>
                      </a:r>
                      <a:endParaRPr lang="en-US" dirty="0"/>
                    </a:p>
                  </a:txBody>
                  <a:tcPr marL="108783" marR="108783" marT="54392" marB="54392"/>
                </a:tc>
                <a:tc>
                  <a:txBody>
                    <a:bodyPr/>
                    <a:lstStyle/>
                    <a:p>
                      <a:pPr lvl="0">
                        <a:buNone/>
                      </a:pPr>
                      <a:r>
                        <a:rPr lang="en-US" sz="1000" b="1" i="0" u="none" strike="noStrike" noProof="0" dirty="0"/>
                        <a:t>Spine-Number</a:t>
                      </a:r>
                      <a:r>
                        <a:rPr lang="en-US" sz="1000" b="0" i="0" u="none" strike="noStrike" noProof="0" dirty="0"/>
                        <a:t>:2</a:t>
                      </a:r>
                      <a:endParaRPr lang="en-US" dirty="0"/>
                    </a:p>
                  </a:txBody>
                  <a:tcPr marL="108783" marR="108783" marT="54392" marB="54392"/>
                </a:tc>
                <a:tc>
                  <a:txBody>
                    <a:bodyPr/>
                    <a:lstStyle/>
                    <a:p>
                      <a:pPr lvl="0">
                        <a:buNone/>
                      </a:pPr>
                      <a:r>
                        <a:rPr lang="en-US" sz="1050" b="1" i="0" u="none" strike="noStrike" noProof="0" dirty="0"/>
                        <a:t>Leaf-Number</a:t>
                      </a:r>
                      <a:r>
                        <a:rPr lang="en-US" sz="1050" b="0" i="0" u="none" strike="noStrike" noProof="0" dirty="0"/>
                        <a:t>:9</a:t>
                      </a:r>
                      <a:endParaRPr lang="en-US"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r>
                        <a:rPr lang="en-US" sz="1050" b="1" i="0" u="none" strike="noStrike" noProof="0" dirty="0"/>
                        <a:t>Campus</a:t>
                      </a:r>
                      <a:r>
                        <a:rPr lang="en-US" sz="1050" b="0" i="0" u="none" strike="noStrike" noProof="0" dirty="0"/>
                        <a:t>:L2DC</a:t>
                      </a:r>
                      <a:endParaRPr lang="en-US"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t>Campus</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t>Campus-Pod</a:t>
                      </a:r>
                      <a:r>
                        <a:rPr lang="en-US" sz="1050" b="0" i="0" u="none" strike="noStrike" noProof="0" dirty="0"/>
                        <a:t>:Leaf1</a:t>
                      </a:r>
                      <a:endParaRPr lang="en-US"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1191538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Graphical user interface, application&#10;&#10;Description automatically generated">
            <a:extLst>
              <a:ext uri="{FF2B5EF4-FFF2-40B4-BE49-F238E27FC236}">
                <a16:creationId xmlns:a16="http://schemas.microsoft.com/office/drawing/2014/main" id="{1CF942EE-9698-283C-C86D-404D6A9E7A4A}"/>
              </a:ext>
            </a:extLst>
          </p:cNvPr>
          <p:cNvPicPr>
            <a:picLocks noGrp="1" noChangeAspect="1"/>
          </p:cNvPicPr>
          <p:nvPr>
            <p:ph idx="1"/>
          </p:nvPr>
        </p:nvPicPr>
        <p:blipFill>
          <a:blip r:embed="rId2"/>
          <a:stretch>
            <a:fillRect/>
          </a:stretch>
        </p:blipFill>
        <p:spPr>
          <a:xfrm>
            <a:off x="103136" y="91169"/>
            <a:ext cx="11876869" cy="6680880"/>
          </a:xfrm>
        </p:spPr>
      </p:pic>
    </p:spTree>
    <p:extLst>
      <p:ext uri="{BB962C8B-B14F-4D97-AF65-F5344CB8AC3E}">
        <p14:creationId xmlns:p14="http://schemas.microsoft.com/office/powerpoint/2010/main" val="291247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Jackson;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70</Slides>
  <Notes>0</Notes>
  <HiddenSlides>0</HiddenSlide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Routing Studio Examples</vt:lpstr>
      <vt:lpstr>Overview</vt:lpstr>
      <vt:lpstr>Files to Run the Examples</vt:lpstr>
      <vt:lpstr>PowerPoint Presentation</vt:lpstr>
      <vt:lpstr>Launch the Advanced Routing ATD</vt:lpstr>
      <vt:lpstr>Complete Topology of the  ATD</vt:lpstr>
      <vt:lpstr>Enable Export/Import of Studios data files This is an Alpha feature and needs to be enabled in Jackson; the current ATD release. This allows the example files that go with these slides to be loaded.</vt:lpstr>
      <vt:lpstr>Import Enterprise Routing Studio into ATD</vt:lpstr>
      <vt:lpstr>Import the Inputs for each Studio for each example</vt:lpstr>
      <vt:lpstr>Note: submit workspace if upgrading to Kent this adds the new Studio</vt:lpstr>
      <vt:lpstr>PowerPoint Presentation</vt:lpstr>
      <vt:lpstr>Other Notes</vt:lpstr>
      <vt:lpstr>Example 1 Routing between DCs with L2EVPN</vt:lpstr>
      <vt:lpstr>Example1: Routing Between 2 Data Centers  L2 EVPN and L3 Edge on Enterprise Routers</vt:lpstr>
      <vt:lpstr>Example1  Routing Between 2 DCs, L2EVPN in each DC</vt:lpstr>
      <vt:lpstr>Example1 Tags</vt:lpstr>
      <vt:lpstr>PowerPoint Presentation</vt:lpstr>
      <vt:lpstr>TAGs for example 1</vt:lpstr>
      <vt:lpstr>Device Selection</vt:lpstr>
      <vt:lpstr>Test</vt:lpstr>
      <vt:lpstr>Example 2 Routing between DCs L3EVPN</vt:lpstr>
      <vt:lpstr>Example2: Routing Between 2 Data Centers L3EVPN and eBGP from Border Leaf to Enterprise Router</vt:lpstr>
      <vt:lpstr>Example2 Routing Between 2 DCs, L3EVPN in each DC</vt:lpstr>
      <vt:lpstr>Example 2 Tags</vt:lpstr>
      <vt:lpstr>PowerPoint Presentation</vt:lpstr>
      <vt:lpstr>TAGs for example 2 – the DC border routers have additional tags from the previous example</vt:lpstr>
      <vt:lpstr>Device Selection</vt:lpstr>
      <vt:lpstr>Test</vt:lpstr>
      <vt:lpstr>Example 3</vt:lpstr>
      <vt:lpstr>Example3: L3EVPN on CoreNet </vt:lpstr>
      <vt:lpstr>PowerPoint Presentation</vt:lpstr>
      <vt:lpstr>Tags</vt:lpstr>
      <vt:lpstr>PowerPoint Presentation</vt:lpstr>
      <vt:lpstr>Device Selection</vt:lpstr>
      <vt:lpstr>Test</vt:lpstr>
      <vt:lpstr>Example 4</vt:lpstr>
      <vt:lpstr>Example4:  Routing OSPF Campus and eBGP to ISP Campus receives Default Route Campus edge router has full Internet routes</vt:lpstr>
      <vt:lpstr>PowerPoint Presentation</vt:lpstr>
      <vt:lpstr>Example 4 Tags</vt:lpstr>
      <vt:lpstr>PowerPoint Presentation</vt:lpstr>
      <vt:lpstr>Device Selection</vt:lpstr>
      <vt:lpstr>Test</vt:lpstr>
      <vt:lpstr>Example 5</vt:lpstr>
      <vt:lpstr>Example5: Routing OSPF Campus to Campus + L2 vlan stretch between Campus</vt:lpstr>
      <vt:lpstr>PowerPoint Presentation</vt:lpstr>
      <vt:lpstr>Example 5 Tags</vt:lpstr>
      <vt:lpstr>PowerPoint Presentation</vt:lpstr>
      <vt:lpstr>Device Selection</vt:lpstr>
      <vt:lpstr>Test</vt:lpstr>
      <vt:lpstr>Example 6</vt:lpstr>
      <vt:lpstr>Example6: L2DC to L3 DC L3 DC has no overlay and runs OSPF on Border Leafs</vt:lpstr>
      <vt:lpstr>PowerPoint Presentation</vt:lpstr>
      <vt:lpstr>Example 6Tags</vt:lpstr>
      <vt:lpstr>PowerPoint Presentation</vt:lpstr>
      <vt:lpstr>Device Selection</vt:lpstr>
      <vt:lpstr>Test</vt:lpstr>
      <vt:lpstr>Example 7</vt:lpstr>
      <vt:lpstr>Example7: BGP Routing DC to Core to Campus Border Leafs and Campus Splines connect eBGP to Enterprise Core </vt:lpstr>
      <vt:lpstr>PowerPoint Presentation</vt:lpstr>
      <vt:lpstr>Example 7 Tags</vt:lpstr>
      <vt:lpstr>PowerPoint Presentation</vt:lpstr>
      <vt:lpstr>Device Selection</vt:lpstr>
      <vt:lpstr>Test</vt:lpstr>
      <vt:lpstr>Example 8</vt:lpstr>
      <vt:lpstr>Example8: VRF Lite Campus to Core to Border Leaf L3DC EVPN/VXLAN Overlay enabled </vt:lpstr>
      <vt:lpstr>PowerPoint Presentation</vt:lpstr>
      <vt:lpstr>Example 8 Tags</vt:lpstr>
      <vt:lpstr>PowerPoint Presentation</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766</cp:revision>
  <dcterms:created xsi:type="dcterms:W3CDTF">2022-04-04T16:45:18Z</dcterms:created>
  <dcterms:modified xsi:type="dcterms:W3CDTF">2022-04-11T04:09:05Z</dcterms:modified>
</cp:coreProperties>
</file>